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0" r:id="rId6"/>
    <p:sldId id="281" r:id="rId7"/>
    <p:sldId id="260" r:id="rId8"/>
    <p:sldId id="261" r:id="rId9"/>
    <p:sldId id="262" r:id="rId10"/>
    <p:sldId id="263" r:id="rId11"/>
    <p:sldId id="264" r:id="rId12"/>
    <p:sldId id="282" r:id="rId13"/>
    <p:sldId id="265" r:id="rId14"/>
    <p:sldId id="275" r:id="rId15"/>
    <p:sldId id="276" r:id="rId16"/>
    <p:sldId id="277" r:id="rId17"/>
    <p:sldId id="278" r:id="rId18"/>
    <p:sldId id="279" r:id="rId19"/>
    <p:sldId id="266" r:id="rId20"/>
    <p:sldId id="267" r:id="rId21"/>
    <p:sldId id="270" r:id="rId22"/>
    <p:sldId id="271" r:id="rId23"/>
    <p:sldId id="272" r:id="rId24"/>
    <p:sldId id="273" r:id="rId25"/>
    <p:sldId id="268" r:id="rId26"/>
    <p:sldId id="274" r:id="rId27"/>
    <p:sldId id="269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60" autoAdjust="0"/>
  </p:normalViewPr>
  <p:slideViewPr>
    <p:cSldViewPr snapToGrid="0">
      <p:cViewPr varScale="1">
        <p:scale>
          <a:sx n="25" d="100"/>
          <a:sy n="25" d="100"/>
        </p:scale>
        <p:origin x="1260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942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可以一次下一標價格，也可以一次下很多標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86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每一標要是現有價格</a:t>
            </a:r>
            <a:r>
              <a:rPr lang="en-US" altLang="zh-TW" dirty="0" smtClean="0"/>
              <a:t>+</a:t>
            </a:r>
            <a:r>
              <a:rPr lang="zh-TW" altLang="en-US" dirty="0" smtClean="0"/>
              <a:t>再一標價格</a:t>
            </a:r>
            <a:r>
              <a:rPr lang="en-US" altLang="zh-TW" dirty="0" smtClean="0"/>
              <a:t>+</a:t>
            </a:r>
            <a:r>
              <a:rPr lang="zh-TW" altLang="en-US" dirty="0" smtClean="0"/>
              <a:t>隨意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84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72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303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58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作者和日期</a:t>
            </a:r>
          </a:p>
        </p:txBody>
      </p:sp>
      <p:sp>
        <p:nvSpPr>
          <p:cNvPr id="13" name="簡報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簡報標題</a:t>
            </a:r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0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聲明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詳細資訊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詳細資訊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矩形"/>
          <p:cNvSpPr/>
          <p:nvPr/>
        </p:nvSpPr>
        <p:spPr>
          <a:xfrm>
            <a:off x="1008907" y="1064171"/>
            <a:ext cx="22378886" cy="11587658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25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37745" y="5549900"/>
            <a:ext cx="12908510" cy="2628900"/>
          </a:xfrm>
          <a:prstGeom prst="rect">
            <a:avLst/>
          </a:prstGeom>
        </p:spPr>
        <p:txBody>
          <a:bodyPr/>
          <a:lstStyle>
            <a:lvl1pPr marL="320204" indent="-320204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320204" indent="1369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320204" indent="5941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320204" indent="10513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320204" indent="15085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「著名的引言」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出處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100233" y="9999201"/>
            <a:ext cx="12546022" cy="508001"/>
          </a:xfrm>
          <a:prstGeom prst="rect">
            <a:avLst/>
          </a:prstGeom>
        </p:spPr>
        <p:txBody>
          <a:bodyPr anchor="t"/>
          <a:lstStyle>
            <a:lvl1pPr algn="l" defTabSz="302260">
              <a:lnSpc>
                <a:spcPct val="140000"/>
              </a:lnSpc>
              <a:defRPr sz="2295" spc="22"/>
            </a:lvl1pPr>
          </a:lstStyle>
          <a:p>
            <a:r>
              <a:t>出處</a:t>
            </a:r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913369614_2691x1794.jpg"/>
          <p:cNvSpPr>
            <a:spLocks noGrp="1"/>
          </p:cNvSpPr>
          <p:nvPr>
            <p:ph type="pic" idx="21"/>
          </p:nvPr>
        </p:nvSpPr>
        <p:spPr>
          <a:xfrm>
            <a:off x="800100" y="253554"/>
            <a:ext cx="22783800" cy="152393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替用照片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36959463_1989x1321.jpe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0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/>
          <a:lstStyle>
            <a:lvl1pPr algn="l" defTabSz="2438338">
              <a:defRPr sz="8500" b="1" spc="-170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幻燈片標題</a:t>
            </a:r>
          </a:p>
        </p:txBody>
      </p:sp>
      <p:sp>
        <p:nvSpPr>
          <p:cNvPr id="161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l">
              <a:lnSpc>
                <a:spcPct val="100000"/>
              </a:lnSpc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l">
              <a:lnSpc>
                <a:spcPct val="100000"/>
              </a:lnSpc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l">
              <a:lnSpc>
                <a:spcPct val="100000"/>
              </a:lnSpc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l">
              <a:lnSpc>
                <a:spcPct val="100000"/>
              </a:lnSpc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 defTabSz="584200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 defTabSz="584200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778EB-518D-4C5A-9038-4ED8F6C64861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2014868" y="13125887"/>
            <a:ext cx="354264" cy="348813"/>
          </a:xfrm>
        </p:spPr>
        <p:txBody>
          <a:bodyPr/>
          <a:lstStyle/>
          <a:p>
            <a:fld id="{825A58A5-BA3E-46AE-90C2-52A8A6B5ED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77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簡報標題</a:t>
            </a:r>
          </a:p>
        </p:txBody>
      </p:sp>
      <p:sp>
        <p:nvSpPr>
          <p:cNvPr id="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矩形"/>
          <p:cNvSpPr/>
          <p:nvPr/>
        </p:nvSpPr>
        <p:spPr>
          <a:xfrm>
            <a:off x="1008955" y="1064815"/>
            <a:ext cx="22366090" cy="1158637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作者和日期</a:t>
            </a:r>
          </a:p>
        </p:txBody>
      </p:sp>
      <p:sp>
        <p:nvSpPr>
          <p:cNvPr id="34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幻燈片標題</a:t>
            </a:r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2">
              <a:hueOff val="397434"/>
              <a:satOff val="-5190"/>
              <a:lumOff val="135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幻燈片子標題</a:t>
            </a:r>
          </a:p>
        </p:txBody>
      </p:sp>
      <p:sp>
        <p:nvSpPr>
          <p:cNvPr id="44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幻燈片標題</a:t>
            </a:r>
          </a:p>
        </p:txBody>
      </p:sp>
      <p:sp>
        <p:nvSpPr>
          <p:cNvPr id="45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"/>
          <p:cNvSpPr/>
          <p:nvPr/>
        </p:nvSpPr>
        <p:spPr>
          <a:xfrm>
            <a:off x="12192000" y="2079724"/>
            <a:ext cx="11188700" cy="9550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4" name="矩形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1">
              <a:hueOff val="129105"/>
              <a:satOff val="4094"/>
              <a:lumOff val="-169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5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2058458" y="3677751"/>
            <a:ext cx="20264297" cy="6956178"/>
          </a:xfrm>
          <a:prstGeom prst="rect">
            <a:avLst/>
          </a:prstGeom>
        </p:spPr>
        <p:txBody>
          <a:bodyPr numCol="2" spcCol="2314058"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64" name="章節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章節標題</a:t>
            </a:r>
          </a:p>
        </p:txBody>
      </p:sp>
      <p:sp>
        <p:nvSpPr>
          <p:cNvPr id="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影像"/>
          <p:cNvSpPr>
            <a:spLocks noGrp="1"/>
          </p:cNvSpPr>
          <p:nvPr>
            <p:ph type="pic" idx="21"/>
          </p:nvPr>
        </p:nvSpPr>
        <p:spPr>
          <a:xfrm>
            <a:off x="11700889" y="-1027620"/>
            <a:ext cx="12288856" cy="150230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3" name="矩形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4" name="幻燈片子標題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2037" y="4375086"/>
            <a:ext cx="9603926" cy="845948"/>
          </a:xfrm>
          <a:prstGeom prst="rect">
            <a:avLst/>
          </a:prstGeom>
        </p:spPr>
        <p:txBody>
          <a:bodyPr/>
          <a:lstStyle/>
          <a:p>
            <a:r>
              <a:t>幻燈片子標題</a:t>
            </a:r>
          </a:p>
        </p:txBody>
      </p:sp>
      <p:sp>
        <p:nvSpPr>
          <p:cNvPr id="75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802060" y="1640061"/>
            <a:ext cx="9601348" cy="279837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幻燈片標題</a:t>
            </a:r>
          </a:p>
        </p:txBody>
      </p:sp>
      <p:sp>
        <p:nvSpPr>
          <p:cNvPr id="76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02037" y="5778500"/>
            <a:ext cx="9596832" cy="6110784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85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幻燈片子標題</a:t>
            </a:r>
          </a:p>
        </p:txBody>
      </p:sp>
      <p:sp>
        <p:nvSpPr>
          <p:cNvPr id="86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幻燈片標題</a:t>
            </a:r>
          </a:p>
        </p:txBody>
      </p:sp>
      <p:sp>
        <p:nvSpPr>
          <p:cNvPr id="8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矩形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議程主題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議程標題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議程標題</a:t>
            </a:r>
          </a:p>
        </p:txBody>
      </p:sp>
      <p:sp>
        <p:nvSpPr>
          <p:cNvPr id="9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簡報標題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202101_DowJones_Fashion.jpeg" descr="202101_DowJones_Fashio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9903" y="1050682"/>
            <a:ext cx="13404194" cy="969123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組員：陳維婷 陳國銓 陳品瑋 陳柔慈 夏宜甄"/>
          <p:cNvSpPr txBox="1"/>
          <p:nvPr/>
        </p:nvSpPr>
        <p:spPr>
          <a:xfrm>
            <a:off x="2057399" y="11542108"/>
            <a:ext cx="20269201" cy="845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825500">
              <a:spcBef>
                <a:spcPts val="0"/>
              </a:spcBef>
              <a:defRPr sz="39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組員：陳維婷 陳國銓 陳品瑋 陳柔慈 夏宜甄</a:t>
            </a:r>
          </a:p>
        </p:txBody>
      </p:sp>
      <p:sp>
        <p:nvSpPr>
          <p:cNvPr id="180" name="組別：第一組"/>
          <p:cNvSpPr txBox="1"/>
          <p:nvPr/>
        </p:nvSpPr>
        <p:spPr>
          <a:xfrm>
            <a:off x="2057399" y="10562002"/>
            <a:ext cx="20269201" cy="84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825500">
              <a:spcBef>
                <a:spcPts val="0"/>
              </a:spcBef>
              <a:defRPr sz="39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 err="1"/>
              <a:t>組別：</a:t>
            </a:r>
            <a:r>
              <a:rPr dirty="0" err="1" smtClean="0"/>
              <a:t>第</a:t>
            </a:r>
            <a:r>
              <a:rPr lang="zh-TW" altLang="en-US" dirty="0" smtClean="0"/>
              <a:t>六</a:t>
            </a:r>
            <a:r>
              <a:rPr dirty="0" smtClean="0"/>
              <a:t>組</a:t>
            </a:r>
            <a:endParaRPr dirty="0"/>
          </a:p>
        </p:txBody>
      </p:sp>
      <p:pic>
        <p:nvPicPr>
          <p:cNvPr id="181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852" y="586089"/>
            <a:ext cx="5041504" cy="233712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指導老師：許雅婷老師 陳思方老師 何柏杰老師 錢達智老師"/>
          <p:cNvSpPr txBox="1"/>
          <p:nvPr/>
        </p:nvSpPr>
        <p:spPr>
          <a:xfrm>
            <a:off x="2057400" y="12522213"/>
            <a:ext cx="20269200" cy="84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825500">
              <a:spcBef>
                <a:spcPts val="0"/>
              </a:spcBef>
              <a:defRPr sz="39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指導老師：許雅婷老師 陳思方老師 何柏杰老師 錢達智老師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9869" y="278247"/>
            <a:ext cx="9230036" cy="57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黃色：樂觀、年輕，常被使用在獲取window shopper的注意力…"/>
          <p:cNvSpPr txBox="1"/>
          <p:nvPr/>
        </p:nvSpPr>
        <p:spPr>
          <a:xfrm>
            <a:off x="675861" y="6146749"/>
            <a:ext cx="23178052" cy="756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39700" defTabSz="457200">
              <a:lnSpc>
                <a:spcPct val="170000"/>
              </a:lnSpc>
              <a:spcBef>
                <a:spcPts val="1000"/>
              </a:spcBef>
              <a:buClr>
                <a:srgbClr val="4C5055"/>
              </a:buClr>
              <a:buSzPct val="123000"/>
              <a:defRPr sz="2500">
                <a:solidFill>
                  <a:srgbClr val="4C50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TW" altLang="en-US" sz="3200" b="1" dirty="0" smtClean="0">
                <a:solidFill>
                  <a:srgbClr val="FF0000"/>
                </a:solidFill>
              </a:rPr>
              <a:t>√</a:t>
            </a:r>
            <a:r>
              <a:rPr lang="zh-TW" altLang="en-US" sz="3200" dirty="0" smtClean="0">
                <a:solidFill>
                  <a:srgbClr val="FF0000"/>
                </a:solidFill>
              </a:rPr>
              <a:t> </a:t>
            </a:r>
            <a:r>
              <a:rPr sz="3200" dirty="0" err="1" smtClean="0">
                <a:solidFill>
                  <a:schemeClr val="tx1"/>
                </a:solidFill>
              </a:rPr>
              <a:t>黃色</a:t>
            </a:r>
            <a:r>
              <a:rPr sz="3200" dirty="0" err="1">
                <a:solidFill>
                  <a:schemeClr val="tx1"/>
                </a:solidFill>
              </a:rPr>
              <a:t>：樂觀、年輕，常被使用在獲取window</a:t>
            </a:r>
            <a:r>
              <a:rPr sz="3200" dirty="0">
                <a:solidFill>
                  <a:schemeClr val="tx1"/>
                </a:solidFill>
              </a:rPr>
              <a:t> </a:t>
            </a:r>
            <a:r>
              <a:rPr sz="3200" dirty="0" err="1">
                <a:solidFill>
                  <a:schemeClr val="tx1"/>
                </a:solidFill>
              </a:rPr>
              <a:t>shopper</a:t>
            </a:r>
            <a:r>
              <a:rPr sz="3200" dirty="0" err="1" smtClean="0">
                <a:solidFill>
                  <a:schemeClr val="tx1"/>
                </a:solidFill>
              </a:rPr>
              <a:t>的注意力</a:t>
            </a:r>
            <a:r>
              <a:rPr lang="en-US" sz="3200" dirty="0" smtClean="0">
                <a:solidFill>
                  <a:schemeClr val="tx1"/>
                </a:solidFill>
              </a:rPr>
              <a:t/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zh-TW" altLang="en-US" sz="3200" b="1" dirty="0" smtClean="0">
                <a:solidFill>
                  <a:srgbClr val="FF0000"/>
                </a:solidFill>
              </a:rPr>
              <a:t> √  </a:t>
            </a:r>
            <a:r>
              <a:rPr sz="3200" dirty="0" err="1" smtClean="0">
                <a:solidFill>
                  <a:schemeClr val="tx1"/>
                </a:solidFill>
              </a:rPr>
              <a:t>紅色</a:t>
            </a:r>
            <a:r>
              <a:rPr sz="3200" dirty="0" err="1">
                <a:solidFill>
                  <a:schemeClr val="tx1"/>
                </a:solidFill>
              </a:rPr>
              <a:t>：充滿活力、心跳加速、創造急迫性，常出現在清倉大拍賣</a:t>
            </a:r>
            <a:endParaRPr sz="3200" dirty="0">
              <a:solidFill>
                <a:schemeClr val="tx1"/>
              </a:solidFill>
            </a:endParaRPr>
          </a:p>
          <a:p>
            <a:pPr marL="457200" indent="-317500" defTabSz="457200">
              <a:lnSpc>
                <a:spcPct val="170000"/>
              </a:lnSpc>
              <a:spcBef>
                <a:spcPts val="1000"/>
              </a:spcBef>
              <a:buClr>
                <a:srgbClr val="4C5055"/>
              </a:buClr>
              <a:buSzPct val="123000"/>
              <a:buFont typeface="Arial"/>
              <a:buChar char="•"/>
              <a:defRPr sz="2500">
                <a:solidFill>
                  <a:srgbClr val="4C50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>
                <a:solidFill>
                  <a:schemeClr val="tx1"/>
                </a:solidFill>
              </a:rPr>
              <a:t>藍色：建立信任感和安全感，常出現在銀行和企業</a:t>
            </a:r>
            <a:endParaRPr sz="3200" dirty="0">
              <a:solidFill>
                <a:schemeClr val="tx1"/>
              </a:solidFill>
            </a:endParaRPr>
          </a:p>
          <a:p>
            <a:pPr marL="457200" indent="-317500" defTabSz="457200">
              <a:lnSpc>
                <a:spcPct val="170000"/>
              </a:lnSpc>
              <a:spcBef>
                <a:spcPts val="1000"/>
              </a:spcBef>
              <a:buClr>
                <a:srgbClr val="4C5055"/>
              </a:buClr>
              <a:buSzPct val="123000"/>
              <a:buFont typeface="Arial"/>
              <a:buChar char="•"/>
              <a:defRPr sz="2500">
                <a:solidFill>
                  <a:srgbClr val="4C50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>
                <a:solidFill>
                  <a:schemeClr val="tx1"/>
                </a:solidFill>
              </a:rPr>
              <a:t>綠色：跟健康有關，對眼睛來說最舒服的顏色，通常會使用在實體店家，可傳遞放鬆的感覺</a:t>
            </a:r>
            <a:endParaRPr sz="3200" dirty="0">
              <a:solidFill>
                <a:schemeClr val="tx1"/>
              </a:solidFill>
            </a:endParaRPr>
          </a:p>
          <a:p>
            <a:pPr marL="139700" defTabSz="457200">
              <a:lnSpc>
                <a:spcPct val="170000"/>
              </a:lnSpc>
              <a:spcBef>
                <a:spcPts val="1000"/>
              </a:spcBef>
              <a:buClr>
                <a:srgbClr val="4C5055"/>
              </a:buClr>
              <a:buSzPct val="123000"/>
              <a:defRPr sz="2500">
                <a:solidFill>
                  <a:srgbClr val="4C50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zh-TW" altLang="en-US" sz="3200" dirty="0" smtClean="0">
                <a:solidFill>
                  <a:srgbClr val="FF0000"/>
                </a:solidFill>
              </a:rPr>
              <a:t>√ </a:t>
            </a:r>
            <a:r>
              <a:rPr sz="3200" dirty="0" err="1" smtClean="0">
                <a:solidFill>
                  <a:schemeClr val="tx1"/>
                </a:solidFill>
              </a:rPr>
              <a:t>橘色</a:t>
            </a:r>
            <a:r>
              <a:rPr sz="3200" dirty="0" err="1">
                <a:solidFill>
                  <a:schemeClr val="tx1"/>
                </a:solidFill>
              </a:rPr>
              <a:t>：積極、創造行動呼籲，以帶動訂閱、購買或銷售</a:t>
            </a:r>
            <a:endParaRPr sz="3200" dirty="0">
              <a:solidFill>
                <a:schemeClr val="tx1"/>
              </a:solidFill>
            </a:endParaRPr>
          </a:p>
          <a:p>
            <a:pPr marL="457200" indent="-317500" defTabSz="457200">
              <a:lnSpc>
                <a:spcPct val="170000"/>
              </a:lnSpc>
              <a:spcBef>
                <a:spcPts val="1000"/>
              </a:spcBef>
              <a:buClr>
                <a:srgbClr val="4C5055"/>
              </a:buClr>
              <a:buSzPct val="123000"/>
              <a:buFont typeface="Arial"/>
              <a:buChar char="•"/>
              <a:defRPr sz="2500">
                <a:solidFill>
                  <a:srgbClr val="4C50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>
                <a:solidFill>
                  <a:schemeClr val="tx1"/>
                </a:solidFill>
              </a:rPr>
              <a:t>粉紅色：浪漫和女性主義，通常會女性的和年輕女性的產品市場出現</a:t>
            </a:r>
            <a:endParaRPr sz="3200" dirty="0">
              <a:solidFill>
                <a:schemeClr val="tx1"/>
              </a:solidFill>
            </a:endParaRPr>
          </a:p>
          <a:p>
            <a:pPr marL="139700" defTabSz="457200">
              <a:lnSpc>
                <a:spcPct val="170000"/>
              </a:lnSpc>
              <a:spcBef>
                <a:spcPts val="1000"/>
              </a:spcBef>
              <a:buClr>
                <a:srgbClr val="4C5055"/>
              </a:buClr>
              <a:buSzPct val="123000"/>
              <a:defRPr sz="2500">
                <a:solidFill>
                  <a:srgbClr val="4C50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√ </a:t>
            </a:r>
            <a:r>
              <a:rPr sz="3200" dirty="0" err="1" smtClean="0">
                <a:solidFill>
                  <a:schemeClr val="tx1"/>
                </a:solidFill>
              </a:rPr>
              <a:t>黑色</a:t>
            </a:r>
            <a:r>
              <a:rPr sz="3200" dirty="0" err="1">
                <a:solidFill>
                  <a:schemeClr val="tx1"/>
                </a:solidFill>
              </a:rPr>
              <a:t>：強而有力，通常出現在奢華的商品上</a:t>
            </a:r>
            <a:endParaRPr sz="3200" dirty="0">
              <a:solidFill>
                <a:schemeClr val="tx1"/>
              </a:solidFill>
            </a:endParaRPr>
          </a:p>
          <a:p>
            <a:pPr marL="457200" indent="-317500" defTabSz="457200">
              <a:lnSpc>
                <a:spcPct val="170000"/>
              </a:lnSpc>
              <a:spcBef>
                <a:spcPts val="1000"/>
              </a:spcBef>
              <a:buClr>
                <a:srgbClr val="4C5055"/>
              </a:buClr>
              <a:buSzPct val="123000"/>
              <a:buFont typeface="Arial"/>
              <a:buChar char="•"/>
              <a:defRPr sz="2500">
                <a:solidFill>
                  <a:srgbClr val="4C50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>
                <a:solidFill>
                  <a:schemeClr val="tx1"/>
                </a:solidFill>
              </a:rPr>
              <a:t>紫色：放鬆和冷靜，常被用在常美妝和抗老化的產品</a:t>
            </a:r>
            <a:endParaRPr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截圖 2021-05-05 上午9.12.51.png" descr="截圖 2021-05-05 上午9.12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" y="731162"/>
            <a:ext cx="16014701" cy="603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截圖 2021-05-05 上午9.12.57.png" descr="截圖 2021-05-05 上午9.1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4797" y="585112"/>
            <a:ext cx="16027401" cy="63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截圖 2021-05-05 上午9.13.05.png" descr="截圖 2021-05-05 上午9.13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4797" y="7303496"/>
            <a:ext cx="16027401" cy="613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截圖 2021-05-05 上午9.13.14.png" descr="截圖 2021-05-05 上午9.13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236" y="7481296"/>
            <a:ext cx="15900401" cy="577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3868" y="4039852"/>
            <a:ext cx="11916264" cy="5524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92698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網站架構｜網站流程圖"/>
          <p:cNvSpPr txBox="1">
            <a:spLocks noGrp="1"/>
          </p:cNvSpPr>
          <p:nvPr>
            <p:ph type="title"/>
          </p:nvPr>
        </p:nvSpPr>
        <p:spPr>
          <a:xfrm>
            <a:off x="4124197" y="1022467"/>
            <a:ext cx="16135606" cy="4191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42" name="表格"/>
          <p:cNvGraphicFramePr/>
          <p:nvPr>
            <p:extLst>
              <p:ext uri="{D42A27DB-BD31-4B8C-83A1-F6EECF244321}">
                <p14:modId xmlns:p14="http://schemas.microsoft.com/office/powerpoint/2010/main" val="851287570"/>
              </p:ext>
            </p:extLst>
          </p:nvPr>
        </p:nvGraphicFramePr>
        <p:xfrm>
          <a:off x="1808920" y="4543030"/>
          <a:ext cx="20699060" cy="5853299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5174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0061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0" b="1" dirty="0" err="1">
                          <a:solidFill>
                            <a:srgbClr val="FFFFFF"/>
                          </a:solidFill>
                        </a:rPr>
                        <a:t>競標</a:t>
                      </a:r>
                      <a:endParaRPr sz="60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0" b="1" dirty="0" err="1">
                          <a:solidFill>
                            <a:srgbClr val="FFFFFF"/>
                          </a:solidFill>
                        </a:rPr>
                        <a:t>拍賣</a:t>
                      </a:r>
                      <a:endParaRPr sz="60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0" b="1" dirty="0" err="1">
                          <a:solidFill>
                            <a:srgbClr val="FFFFFF"/>
                          </a:solidFill>
                        </a:rPr>
                        <a:t>會員中心</a:t>
                      </a:r>
                      <a:endParaRPr sz="60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6000" b="1" dirty="0" err="1">
                          <a:solidFill>
                            <a:srgbClr val="FFFFFF"/>
                          </a:solidFill>
                        </a:rPr>
                        <a:t>賣家後台</a:t>
                      </a:r>
                      <a:endParaRPr sz="60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680">
                <a:tc>
                  <a:txBody>
                    <a:bodyPr/>
                    <a:lstStyle/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endParaRPr lang="en-US" altLang="zh-TW" sz="48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搜尋商品功能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商品詳情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商品競標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商品預覽列表</a:t>
                      </a:r>
                    </a:p>
                    <a:p>
                      <a:pPr defTabSz="914400">
                        <a:defRPr sz="3200"/>
                      </a:pPr>
                      <a:endParaRPr sz="48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互動搶購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互動聊天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倒數計時器</a:t>
                      </a:r>
                    </a:p>
                    <a:p>
                      <a:pPr defTabSz="914400">
                        <a:defRPr sz="3200"/>
                      </a:pPr>
                      <a:endParaRPr sz="48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會員資料編輯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地址帳戶新增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收藏喜愛商品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查看購買紀錄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修改賣場資訊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查看商品狀態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商品編輯上架</a:t>
                      </a:r>
                    </a:p>
                    <a:p>
                      <a:pPr>
                        <a:lnSpc>
                          <a:spcPts val="48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4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買家訂單出貨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3" name="搜尋商品功能…"/>
          <p:cNvSpPr txBox="1"/>
          <p:nvPr/>
        </p:nvSpPr>
        <p:spPr>
          <a:xfrm>
            <a:off x="5146807" y="8743291"/>
            <a:ext cx="92395" cy="63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lnSpc>
                <a:spcPts val="4800"/>
              </a:lnSpc>
              <a:spcBef>
                <a:spcPts val="600"/>
              </a:spcBef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4" name="互動搶購…"/>
          <p:cNvSpPr txBox="1"/>
          <p:nvPr/>
        </p:nvSpPr>
        <p:spPr>
          <a:xfrm>
            <a:off x="10150606" y="8743290"/>
            <a:ext cx="92395" cy="63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lnSpc>
                <a:spcPts val="4800"/>
              </a:lnSpc>
              <a:spcBef>
                <a:spcPts val="600"/>
              </a:spcBef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" name="會員資料編輯…"/>
          <p:cNvSpPr txBox="1"/>
          <p:nvPr/>
        </p:nvSpPr>
        <p:spPr>
          <a:xfrm>
            <a:off x="15154406" y="8743291"/>
            <a:ext cx="92395" cy="63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lnSpc>
                <a:spcPts val="4800"/>
              </a:lnSpc>
              <a:spcBef>
                <a:spcPts val="600"/>
              </a:spcBef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6" name="修改賣場資訊…"/>
          <p:cNvSpPr txBox="1"/>
          <p:nvPr/>
        </p:nvSpPr>
        <p:spPr>
          <a:xfrm>
            <a:off x="20158206" y="8743291"/>
            <a:ext cx="92395" cy="63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lnSpc>
                <a:spcPts val="4800"/>
              </a:lnSpc>
              <a:spcBef>
                <a:spcPts val="600"/>
              </a:spcBef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1809750" y="-453956"/>
            <a:ext cx="20764500" cy="2779713"/>
          </a:xfrm>
        </p:spPr>
        <p:txBody>
          <a:bodyPr>
            <a:normAutofit/>
          </a:bodyPr>
          <a:lstStyle/>
          <a:p>
            <a:pPr algn="ctr"/>
            <a:r>
              <a:rPr lang="zh-TW" altLang="en-US" sz="12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競標</a:t>
            </a:r>
            <a:endParaRPr lang="zh-TW" altLang="en-US" sz="1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702" y="1944794"/>
            <a:ext cx="7990596" cy="76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1248" y="6003532"/>
            <a:ext cx="5435088" cy="572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圖說文字 4"/>
          <p:cNvSpPr/>
          <p:nvPr/>
        </p:nvSpPr>
        <p:spPr>
          <a:xfrm>
            <a:off x="4603533" y="3026977"/>
            <a:ext cx="3468414" cy="2322898"/>
          </a:xfrm>
          <a:prstGeom prst="wedgeRoundRectCallout">
            <a:avLst>
              <a:gd name="adj1" fmla="val -29318"/>
              <a:gd name="adj2" fmla="val 76074"/>
              <a:gd name="adj3" fmla="val 16667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6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endParaRPr lang="zh-TW" altLang="en-US" sz="6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17720963" y="2325757"/>
            <a:ext cx="4264394" cy="3024118"/>
          </a:xfrm>
          <a:prstGeom prst="wedgeRoundRectCallout">
            <a:avLst>
              <a:gd name="adj1" fmla="val 28864"/>
              <a:gd name="adj2" fmla="val 77884"/>
              <a:gd name="adj3" fmla="val 16667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6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$300</a:t>
            </a:r>
          </a:p>
          <a:p>
            <a:pPr algn="ctr"/>
            <a:r>
              <a:rPr lang="en-US" altLang="zh-TW" sz="6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($100*3)</a:t>
            </a:r>
            <a:endParaRPr lang="zh-TW" altLang="en-US" sz="6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059" y="6237029"/>
            <a:ext cx="5246926" cy="552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312166" y="9982165"/>
            <a:ext cx="5759668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標價格：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購價：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截止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2021/5/6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5183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702" y="1944794"/>
            <a:ext cx="7990596" cy="76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1248" y="6003532"/>
            <a:ext cx="5435088" cy="572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圖說文字 4"/>
          <p:cNvSpPr/>
          <p:nvPr/>
        </p:nvSpPr>
        <p:spPr>
          <a:xfrm>
            <a:off x="4603533" y="3026977"/>
            <a:ext cx="3468414" cy="2322898"/>
          </a:xfrm>
          <a:prstGeom prst="wedgeRoundRectCallout">
            <a:avLst>
              <a:gd name="adj1" fmla="val -29318"/>
              <a:gd name="adj2" fmla="val 76074"/>
              <a:gd name="adj3" fmla="val 16667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6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$500</a:t>
            </a:r>
            <a:endParaRPr lang="zh-TW" altLang="en-US" sz="6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17720963" y="3026977"/>
            <a:ext cx="3468414" cy="2322898"/>
          </a:xfrm>
          <a:prstGeom prst="wedgeRoundRectCallout">
            <a:avLst>
              <a:gd name="adj1" fmla="val 28864"/>
              <a:gd name="adj2" fmla="val 77884"/>
              <a:gd name="adj3" fmla="val 16667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6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$511</a:t>
            </a:r>
          </a:p>
        </p:txBody>
      </p:sp>
      <p:sp>
        <p:nvSpPr>
          <p:cNvPr id="10" name="矩形 9"/>
          <p:cNvSpPr/>
          <p:nvPr/>
        </p:nvSpPr>
        <p:spPr>
          <a:xfrm>
            <a:off x="9312166" y="9982165"/>
            <a:ext cx="5759668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標價格：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購價：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截止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2021/5/6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059" y="6237029"/>
            <a:ext cx="5246926" cy="552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1809750" y="-453956"/>
            <a:ext cx="20764500" cy="277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zh-TW" altLang="en-US" sz="12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競標</a:t>
            </a:r>
            <a:endParaRPr lang="zh-TW" altLang="en-US" sz="1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1302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059" y="6237029"/>
            <a:ext cx="5246926" cy="552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702" y="1944794"/>
            <a:ext cx="7990596" cy="76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1248" y="6003532"/>
            <a:ext cx="5435088" cy="572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圖說文字 4"/>
          <p:cNvSpPr/>
          <p:nvPr/>
        </p:nvSpPr>
        <p:spPr>
          <a:xfrm>
            <a:off x="4603533" y="3026977"/>
            <a:ext cx="3468414" cy="2322898"/>
          </a:xfrm>
          <a:prstGeom prst="wedgeRoundRectCallout">
            <a:avLst>
              <a:gd name="adj1" fmla="val -29318"/>
              <a:gd name="adj2" fmla="val 76074"/>
              <a:gd name="adj3" fmla="val 16667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6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$500</a:t>
            </a:r>
            <a:endParaRPr lang="zh-TW" altLang="en-US" sz="6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17720963" y="3026977"/>
            <a:ext cx="3468414" cy="2322898"/>
          </a:xfrm>
          <a:prstGeom prst="wedgeRoundRectCallout">
            <a:avLst>
              <a:gd name="adj1" fmla="val 28864"/>
              <a:gd name="adj2" fmla="val 77884"/>
              <a:gd name="adj3" fmla="val 16667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6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$511</a:t>
            </a:r>
          </a:p>
        </p:txBody>
      </p:sp>
      <p:sp>
        <p:nvSpPr>
          <p:cNvPr id="3" name="矩形 2"/>
          <p:cNvSpPr/>
          <p:nvPr/>
        </p:nvSpPr>
        <p:spPr>
          <a:xfrm>
            <a:off x="17922418" y="1319819"/>
            <a:ext cx="4297971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2021/5/6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4" descr="王冠のイラスト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405" y="4693982"/>
            <a:ext cx="2503046" cy="215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312166" y="9982165"/>
            <a:ext cx="5759668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標價格：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購價：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截止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2021/5/6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1809750" y="-453956"/>
            <a:ext cx="20764500" cy="277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zh-TW" altLang="en-US" sz="12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競標</a:t>
            </a:r>
            <a:endParaRPr lang="zh-TW" altLang="en-US" sz="1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9679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878" y="1944794"/>
            <a:ext cx="7990596" cy="76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17460" y="9982165"/>
            <a:ext cx="5759668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標價格：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購價：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截止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日：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2021/5/6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14395815" y="3088067"/>
            <a:ext cx="3468414" cy="2322898"/>
          </a:xfrm>
          <a:prstGeom prst="wedgeRoundRectCallout">
            <a:avLst>
              <a:gd name="adj1" fmla="val 36136"/>
              <a:gd name="adj2" fmla="val 76979"/>
              <a:gd name="adj3" fmla="val 16667"/>
            </a:avLst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zh-TW" sz="64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</a:p>
        </p:txBody>
      </p:sp>
      <p:pic>
        <p:nvPicPr>
          <p:cNvPr id="2050" name="Picture 2" descr="ジャージ姿で応援する人のイラスト（男性・緑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5449" y="6772596"/>
            <a:ext cx="5429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王冠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229" y="5143512"/>
            <a:ext cx="2503046" cy="215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1809750" y="-453956"/>
            <a:ext cx="20764500" cy="277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zh-TW" altLang="en-US" sz="12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競標</a:t>
            </a:r>
            <a:endParaRPr lang="zh-TW" altLang="en-US" sz="1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3868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木のハンマ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28516">
            <a:off x="4083486" y="7395124"/>
            <a:ext cx="1370852" cy="216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柔道の審判のイラスト（一本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5" y="2152534"/>
            <a:ext cx="371475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79" y="8371980"/>
            <a:ext cx="4363788" cy="459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ジャージ姿で応援する人のイラスト（男性・緑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187" y="8462230"/>
            <a:ext cx="4201484" cy="44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419" y="8492871"/>
            <a:ext cx="4212712" cy="44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102" y="3101658"/>
            <a:ext cx="4791060" cy="458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17720868" y="4875709"/>
            <a:ext cx="422473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$0</a:t>
            </a:r>
          </a:p>
        </p:txBody>
      </p:sp>
      <p:sp>
        <p:nvSpPr>
          <p:cNvPr id="4" name="矩形 3"/>
          <p:cNvSpPr/>
          <p:nvPr/>
        </p:nvSpPr>
        <p:spPr>
          <a:xfrm>
            <a:off x="1900281" y="11068661"/>
            <a:ext cx="2778325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6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秒鐘</a:t>
            </a:r>
          </a:p>
        </p:txBody>
      </p:sp>
      <p:pic>
        <p:nvPicPr>
          <p:cNvPr id="16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3023" y="8492871"/>
            <a:ext cx="4363788" cy="459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ジャージ姿で応援する人のイラスト（男性・緑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931" y="8583121"/>
            <a:ext cx="4201484" cy="44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63" y="8613762"/>
            <a:ext cx="4212712" cy="44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標題 1"/>
          <p:cNvSpPr txBox="1">
            <a:spLocks/>
          </p:cNvSpPr>
          <p:nvPr/>
        </p:nvSpPr>
        <p:spPr>
          <a:xfrm>
            <a:off x="1809750" y="-453956"/>
            <a:ext cx="20764500" cy="277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zh-TW" altLang="en-US" sz="12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拍賣會</a:t>
            </a:r>
            <a:endParaRPr lang="zh-TW" altLang="en-US" sz="1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04239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網站功能介紹"/>
          <p:cNvSpPr txBox="1">
            <a:spLocks noGrp="1"/>
          </p:cNvSpPr>
          <p:nvPr>
            <p:ph type="ctrTitle"/>
          </p:nvPr>
        </p:nvSpPr>
        <p:spPr>
          <a:xfrm>
            <a:off x="2482094" y="500779"/>
            <a:ext cx="19419812" cy="2185585"/>
          </a:xfrm>
          <a:prstGeom prst="rect">
            <a:avLst/>
          </a:prstGeom>
        </p:spPr>
        <p:txBody>
          <a:bodyPr/>
          <a:lstStyle>
            <a:lvl1pPr defTabSz="668655">
              <a:defRPr sz="11745">
                <a:solidFill>
                  <a:srgbClr val="FFFFFF"/>
                </a:solidFill>
              </a:defRPr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網站功能介紹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9" name="截圖 2021-05-04 下午9.35.49.png" descr="截圖 2021-05-04 下午9.35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8607" y="3190836"/>
            <a:ext cx="18090584" cy="14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截圖 2021-05-04 下午9.35.55.png" descr="截圖 2021-05-04 下午9.35.55.png"/>
          <p:cNvPicPr>
            <a:picLocks noChangeAspect="1"/>
          </p:cNvPicPr>
          <p:nvPr/>
        </p:nvPicPr>
        <p:blipFill>
          <a:blip r:embed="rId3">
            <a:extLst/>
          </a:blip>
          <a:srcRect l="18585" r="3606" b="32736"/>
          <a:stretch>
            <a:fillRect/>
          </a:stretch>
        </p:blipFill>
        <p:spPr>
          <a:xfrm>
            <a:off x="20196766" y="3406955"/>
            <a:ext cx="2943370" cy="1006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截圖 2021-05-04 下午9.36.47.png" descr="截圖 2021-05-04 下午9.36.47.png"/>
          <p:cNvPicPr>
            <a:picLocks noChangeAspect="1"/>
          </p:cNvPicPr>
          <p:nvPr/>
        </p:nvPicPr>
        <p:blipFill>
          <a:blip r:embed="rId4">
            <a:extLst/>
          </a:blip>
          <a:srcRect l="52063"/>
          <a:stretch>
            <a:fillRect/>
          </a:stretch>
        </p:blipFill>
        <p:spPr>
          <a:xfrm>
            <a:off x="1634794" y="4946409"/>
            <a:ext cx="3700023" cy="741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截圖 2021-05-04 下午10.00.50.png" descr="截圖 2021-05-04 下午10.00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91967" y="4741225"/>
            <a:ext cx="4127501" cy="782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截圖 2021-05-04 下午10.02.48.png" descr="截圖 2021-05-04 下午10.02.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57763" y="4912675"/>
            <a:ext cx="14211301" cy="748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組員介紹"/>
          <p:cNvSpPr txBox="1">
            <a:spLocks noGrp="1"/>
          </p:cNvSpPr>
          <p:nvPr>
            <p:ph type="title"/>
          </p:nvPr>
        </p:nvSpPr>
        <p:spPr>
          <a:xfrm>
            <a:off x="2057400" y="1041524"/>
            <a:ext cx="20269200" cy="2279402"/>
          </a:xfrm>
          <a:prstGeom prst="rect">
            <a:avLst/>
          </a:prstGeom>
        </p:spPr>
        <p:txBody>
          <a:bodyPr/>
          <a:lstStyle>
            <a:lvl1pPr>
              <a:defRPr sz="10300"/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5" name="S__45867255.jpg" descr="S__45867255.jpg"/>
          <p:cNvPicPr>
            <a:picLocks noChangeAspect="1"/>
          </p:cNvPicPr>
          <p:nvPr/>
        </p:nvPicPr>
        <p:blipFill>
          <a:blip r:embed="rId2">
            <a:extLst/>
          </a:blip>
          <a:srcRect l="25139" t="19371" r="23128" b="3028"/>
          <a:stretch>
            <a:fillRect/>
          </a:stretch>
        </p:blipFill>
        <p:spPr>
          <a:xfrm>
            <a:off x="9578506" y="3783358"/>
            <a:ext cx="3367646" cy="3367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6" name="S__12976134.jpg" descr="S__12976134.jpg"/>
          <p:cNvPicPr>
            <a:picLocks noChangeAspect="1"/>
          </p:cNvPicPr>
          <p:nvPr/>
        </p:nvPicPr>
        <p:blipFill>
          <a:blip r:embed="rId3">
            <a:extLst/>
          </a:blip>
          <a:srcRect r="3" b="3"/>
          <a:stretch>
            <a:fillRect/>
          </a:stretch>
        </p:blipFill>
        <p:spPr>
          <a:xfrm>
            <a:off x="16742396" y="3783497"/>
            <a:ext cx="3367485" cy="3367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037" y="0"/>
                  <a:pt x="5273" y="1055"/>
                  <a:pt x="3164" y="3164"/>
                </a:cubicBezTo>
                <a:cubicBezTo>
                  <a:pt x="1055" y="5273"/>
                  <a:pt x="0" y="8037"/>
                  <a:pt x="0" y="10801"/>
                </a:cubicBezTo>
                <a:cubicBezTo>
                  <a:pt x="0" y="13565"/>
                  <a:pt x="1055" y="16329"/>
                  <a:pt x="3164" y="18438"/>
                </a:cubicBezTo>
                <a:cubicBezTo>
                  <a:pt x="5273" y="20547"/>
                  <a:pt x="8037" y="21600"/>
                  <a:pt x="10801" y="21600"/>
                </a:cubicBezTo>
                <a:cubicBezTo>
                  <a:pt x="13565" y="21600"/>
                  <a:pt x="16329" y="20547"/>
                  <a:pt x="18438" y="18438"/>
                </a:cubicBezTo>
                <a:cubicBezTo>
                  <a:pt x="20547" y="16329"/>
                  <a:pt x="21600" y="13565"/>
                  <a:pt x="21600" y="10801"/>
                </a:cubicBezTo>
                <a:cubicBezTo>
                  <a:pt x="21600" y="8037"/>
                  <a:pt x="20547" y="5273"/>
                  <a:pt x="18438" y="3164"/>
                </a:cubicBezTo>
                <a:cubicBezTo>
                  <a:pt x="16329" y="1055"/>
                  <a:pt x="13565" y="0"/>
                  <a:pt x="1080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7" name="71937.jpg" descr="71937.jpg"/>
          <p:cNvPicPr>
            <a:picLocks noChangeAspect="1"/>
          </p:cNvPicPr>
          <p:nvPr/>
        </p:nvPicPr>
        <p:blipFill>
          <a:blip r:embed="rId4">
            <a:extLst/>
          </a:blip>
          <a:srcRect l="1544" t="1057" r="1549" b="26129"/>
          <a:stretch>
            <a:fillRect/>
          </a:stretch>
        </p:blipFill>
        <p:spPr>
          <a:xfrm>
            <a:off x="5719102" y="8458763"/>
            <a:ext cx="3367704" cy="3367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8" name="S__39543120.jpg" descr="S__39543120.jpg"/>
          <p:cNvPicPr>
            <a:picLocks noChangeAspect="1"/>
          </p:cNvPicPr>
          <p:nvPr/>
        </p:nvPicPr>
        <p:blipFill>
          <a:blip r:embed="rId5">
            <a:extLst/>
          </a:blip>
          <a:srcRect l="29158" t="17382" r="14525" b="26299"/>
          <a:stretch>
            <a:fillRect/>
          </a:stretch>
        </p:blipFill>
        <p:spPr>
          <a:xfrm>
            <a:off x="2414726" y="3783372"/>
            <a:ext cx="3367587" cy="336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9" name="messageImage_1620127594374.jpg" descr="messageImage_1620127594374.jpg"/>
          <p:cNvPicPr>
            <a:picLocks noChangeAspect="1"/>
          </p:cNvPicPr>
          <p:nvPr/>
        </p:nvPicPr>
        <p:blipFill>
          <a:blip r:embed="rId6">
            <a:extLst/>
          </a:blip>
          <a:srcRect l="4919" t="11763" r="4918"/>
          <a:stretch>
            <a:fillRect/>
          </a:stretch>
        </p:blipFill>
        <p:spPr>
          <a:xfrm>
            <a:off x="13421822" y="8494834"/>
            <a:ext cx="3370983" cy="3295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79"/>
                  <a:pt x="2882" y="3236"/>
                </a:cubicBezTo>
                <a:cubicBezTo>
                  <a:pt x="-961" y="7550"/>
                  <a:pt x="-961" y="14544"/>
                  <a:pt x="2882" y="18858"/>
                </a:cubicBezTo>
                <a:cubicBezTo>
                  <a:pt x="4056" y="20177"/>
                  <a:pt x="5454" y="21087"/>
                  <a:pt x="6938" y="21600"/>
                </a:cubicBezTo>
                <a:lnTo>
                  <a:pt x="12740" y="21600"/>
                </a:lnTo>
                <a:cubicBezTo>
                  <a:pt x="14224" y="21087"/>
                  <a:pt x="15622" y="20177"/>
                  <a:pt x="16796" y="18858"/>
                </a:cubicBezTo>
                <a:cubicBezTo>
                  <a:pt x="20639" y="14544"/>
                  <a:pt x="20639" y="7550"/>
                  <a:pt x="16796" y="3236"/>
                </a:cubicBezTo>
                <a:cubicBezTo>
                  <a:pt x="14875" y="1079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0" name="網站架構與功能規劃…"/>
          <p:cNvSpPr txBox="1"/>
          <p:nvPr/>
        </p:nvSpPr>
        <p:spPr>
          <a:xfrm>
            <a:off x="5970989" y="4429102"/>
            <a:ext cx="3439401" cy="2076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網站架構與功能規劃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競標頁面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直播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RSA加密</a:t>
            </a:r>
          </a:p>
        </p:txBody>
      </p:sp>
      <p:sp>
        <p:nvSpPr>
          <p:cNvPr id="191" name="組長：陳國銓"/>
          <p:cNvSpPr txBox="1"/>
          <p:nvPr/>
        </p:nvSpPr>
        <p:spPr>
          <a:xfrm>
            <a:off x="2941549" y="7530732"/>
            <a:ext cx="2323711" cy="21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組長：陳國銓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API撰寫…"/>
          <p:cNvSpPr txBox="1"/>
          <p:nvPr/>
        </p:nvSpPr>
        <p:spPr>
          <a:xfrm>
            <a:off x="20487284" y="4155342"/>
            <a:ext cx="3418841" cy="200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API撰寫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會員功能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資料庫建置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資料庫視覺化</a:t>
            </a:r>
          </a:p>
        </p:txBody>
      </p:sp>
      <p:sp>
        <p:nvSpPr>
          <p:cNvPr id="193" name="網站風格與CI規劃…"/>
          <p:cNvSpPr txBox="1"/>
          <p:nvPr/>
        </p:nvSpPr>
        <p:spPr>
          <a:xfrm>
            <a:off x="13332263" y="4155342"/>
            <a:ext cx="3049872" cy="2623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網站風格與CI規劃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Logo設計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後端環境建置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拍賣會頁面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聊天室</a:t>
            </a:r>
          </a:p>
        </p:txBody>
      </p:sp>
      <p:sp>
        <p:nvSpPr>
          <p:cNvPr id="194" name="組員：陳品瑋"/>
          <p:cNvSpPr txBox="1"/>
          <p:nvPr/>
        </p:nvSpPr>
        <p:spPr>
          <a:xfrm>
            <a:off x="10105359" y="7567825"/>
            <a:ext cx="2323711" cy="136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r>
              <a:rPr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組員：陳品瑋</a:t>
            </a:r>
          </a:p>
        </p:txBody>
      </p:sp>
      <p:sp>
        <p:nvSpPr>
          <p:cNvPr id="195" name="組員：陳柔慈"/>
          <p:cNvSpPr txBox="1"/>
          <p:nvPr/>
        </p:nvSpPr>
        <p:spPr>
          <a:xfrm>
            <a:off x="17269169" y="7567825"/>
            <a:ext cx="2323711" cy="136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r>
              <a:rPr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組員：陳柔慈</a:t>
            </a:r>
          </a:p>
        </p:txBody>
      </p:sp>
      <p:sp>
        <p:nvSpPr>
          <p:cNvPr id="196" name="UI…"/>
          <p:cNvSpPr txBox="1"/>
          <p:nvPr/>
        </p:nvSpPr>
        <p:spPr>
          <a:xfrm>
            <a:off x="9274957" y="9452471"/>
            <a:ext cx="2673166" cy="1380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Wireframe製作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後台建置</a:t>
            </a:r>
          </a:p>
        </p:txBody>
      </p:sp>
      <p:sp>
        <p:nvSpPr>
          <p:cNvPr id="197" name="組員：夏宜甄"/>
          <p:cNvSpPr txBox="1"/>
          <p:nvPr/>
        </p:nvSpPr>
        <p:spPr>
          <a:xfrm>
            <a:off x="6245984" y="12206159"/>
            <a:ext cx="2323711" cy="136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r>
              <a:rPr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組員：夏宜甄</a:t>
            </a:r>
          </a:p>
        </p:txBody>
      </p:sp>
      <p:sp>
        <p:nvSpPr>
          <p:cNvPr id="198" name="後端環境建置…"/>
          <p:cNvSpPr txBox="1"/>
          <p:nvPr/>
        </p:nvSpPr>
        <p:spPr>
          <a:xfrm>
            <a:off x="17269169" y="8942588"/>
            <a:ext cx="2323711" cy="324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後端環境建置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路由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商品頁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購物功能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黑暗模式</a:t>
            </a:r>
          </a:p>
          <a:p>
            <a:pPr algn="l">
              <a:lnSpc>
                <a:spcPct val="10000"/>
              </a:lnSpc>
            </a:pPr>
            <a:r>
              <a:rPr>
                <a:latin typeface="微軟正黑體" panose="020B0604030504040204" pitchFamily="34" charset="-120"/>
                <a:ea typeface="微軟正黑體" panose="020B0604030504040204" pitchFamily="34" charset="-120"/>
              </a:rPr>
              <a:t>倒數翻牌</a:t>
            </a:r>
          </a:p>
        </p:txBody>
      </p:sp>
      <p:sp>
        <p:nvSpPr>
          <p:cNvPr id="199" name="組員：陳維婷"/>
          <p:cNvSpPr txBox="1"/>
          <p:nvPr/>
        </p:nvSpPr>
        <p:spPr>
          <a:xfrm>
            <a:off x="13950343" y="12169066"/>
            <a:ext cx="2323711" cy="21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r>
              <a:rPr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組員：陳維婷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截圖 2021-05-04 下午9.48.06.png" descr="截圖 2021-05-04 下午9.4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9952" y="3423756"/>
            <a:ext cx="4639751" cy="73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截圖 2021-05-04 下午11.01.46.png" descr="截圖 2021-05-04 下午11.01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3325" y="3407732"/>
            <a:ext cx="7175501" cy="73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截圖 2021-05-04 下午11.01.35.png" descr="截圖 2021-05-04 下午11.01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4297" y="3395032"/>
            <a:ext cx="3517901" cy="737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6743" t="18500" r="33069" b="59100"/>
          <a:stretch>
            <a:fillRect/>
          </a:stretch>
        </p:blipFill>
        <p:spPr bwMode="auto">
          <a:xfrm>
            <a:off x="3516422" y="2932509"/>
            <a:ext cx="17783202" cy="398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20863" t="24800" r="34250" b="44400"/>
          <a:stretch>
            <a:fillRect/>
          </a:stretch>
        </p:blipFill>
        <p:spPr bwMode="auto">
          <a:xfrm>
            <a:off x="3766777" y="7375118"/>
            <a:ext cx="17282493" cy="56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網站功能介紹"/>
          <p:cNvSpPr txBox="1">
            <a:spLocks/>
          </p:cNvSpPr>
          <p:nvPr/>
        </p:nvSpPr>
        <p:spPr>
          <a:xfrm>
            <a:off x="2698118" y="347389"/>
            <a:ext cx="19419812" cy="2185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668655">
              <a:defRPr sz="11745">
                <a:solidFill>
                  <a:srgbClr val="FFFFFF"/>
                </a:solidFill>
              </a:defRPr>
            </a:lvl1pPr>
          </a:lstStyle>
          <a:p>
            <a:pPr marL="0" marR="0" lvl="0" indent="0" algn="ctr" defTabSz="668655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745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Canela Bold"/>
              </a:rPr>
              <a:t>買家功能介紹</a:t>
            </a:r>
            <a:endParaRPr kumimoji="0" lang="zh-TW" altLang="en-US" sz="11745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Canela Bold"/>
            </a:endParaRPr>
          </a:p>
        </p:txBody>
      </p:sp>
    </p:spTree>
    <p:extLst>
      <p:ext uri="{BB962C8B-B14F-4D97-AF65-F5344CB8AC3E}">
        <p14:creationId xmlns:p14="http://schemas.microsoft.com/office/powerpoint/2010/main" val="1165608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0862" t="34600" r="34250" b="48709"/>
          <a:stretch>
            <a:fillRect/>
          </a:stretch>
        </p:blipFill>
        <p:spPr bwMode="auto">
          <a:xfrm>
            <a:off x="2830960" y="2575449"/>
            <a:ext cx="19226136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20863" t="21300" r="34250" b="58828"/>
          <a:stretch>
            <a:fillRect/>
          </a:stretch>
        </p:blipFill>
        <p:spPr bwMode="auto">
          <a:xfrm>
            <a:off x="2758952" y="8894914"/>
            <a:ext cx="1929814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 l="20863" t="36700" r="34206" b="56300"/>
          <a:stretch>
            <a:fillRect/>
          </a:stretch>
        </p:blipFill>
        <p:spPr bwMode="auto">
          <a:xfrm>
            <a:off x="2830960" y="6950698"/>
            <a:ext cx="19226136" cy="162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網站功能介紹"/>
          <p:cNvSpPr txBox="1">
            <a:spLocks/>
          </p:cNvSpPr>
          <p:nvPr/>
        </p:nvSpPr>
        <p:spPr>
          <a:xfrm>
            <a:off x="2698118" y="347389"/>
            <a:ext cx="19419812" cy="2185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668655">
              <a:defRPr sz="11745">
                <a:solidFill>
                  <a:srgbClr val="FFFFFF"/>
                </a:solidFill>
              </a:defRPr>
            </a:lvl1pPr>
          </a:lstStyle>
          <a:p>
            <a:pPr marL="0" marR="0" lvl="0" indent="0" algn="ctr" defTabSz="668655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745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Canela Bold"/>
              </a:rPr>
              <a:t>買家功能介紹</a:t>
            </a:r>
            <a:endParaRPr kumimoji="0" lang="zh-TW" altLang="en-US" sz="11745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Canela Bold"/>
            </a:endParaRPr>
          </a:p>
        </p:txBody>
      </p:sp>
    </p:spTree>
    <p:extLst>
      <p:ext uri="{BB962C8B-B14F-4D97-AF65-F5344CB8AC3E}">
        <p14:creationId xmlns:p14="http://schemas.microsoft.com/office/powerpoint/2010/main" val="1984712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21"/>
          </p:nvPr>
        </p:nvSpPr>
        <p:spPr/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8344" t="29000" r="12201" b="29700"/>
          <a:stretch>
            <a:fillRect/>
          </a:stretch>
        </p:blipFill>
        <p:spPr bwMode="auto">
          <a:xfrm>
            <a:off x="3695056" y="2537520"/>
            <a:ext cx="16489832" cy="644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27950" t="59100" r="12201" b="22000"/>
          <a:stretch>
            <a:fillRect/>
          </a:stretch>
        </p:blipFill>
        <p:spPr bwMode="auto">
          <a:xfrm>
            <a:off x="2614936" y="9090248"/>
            <a:ext cx="19458162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網站功能介紹"/>
          <p:cNvSpPr txBox="1">
            <a:spLocks/>
          </p:cNvSpPr>
          <p:nvPr/>
        </p:nvSpPr>
        <p:spPr>
          <a:xfrm>
            <a:off x="2230066" y="496344"/>
            <a:ext cx="19419812" cy="2185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668655">
              <a:defRPr sz="11745">
                <a:solidFill>
                  <a:srgbClr val="FFFFFF"/>
                </a:solidFill>
              </a:defRPr>
            </a:lvl1pPr>
          </a:lstStyle>
          <a:p>
            <a:pPr marL="0" marR="0" lvl="0" indent="0" algn="ctr" defTabSz="668655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745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Canela Bold"/>
              </a:rPr>
              <a:t>後台功能介紹</a:t>
            </a:r>
            <a:endParaRPr kumimoji="0" lang="zh-TW" altLang="en-US" sz="11745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Canela Bold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 l="20075" t="50000" r="33069" b="43700"/>
          <a:stretch>
            <a:fillRect/>
          </a:stretch>
        </p:blipFill>
        <p:spPr bwMode="auto">
          <a:xfrm>
            <a:off x="3046984" y="11394504"/>
            <a:ext cx="18218024" cy="137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86110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 l="28871" t="23420" r="44365" b="5901"/>
          <a:stretch>
            <a:fillRect/>
          </a:stretch>
        </p:blipFill>
        <p:spPr bwMode="auto">
          <a:xfrm>
            <a:off x="2166731" y="2946450"/>
            <a:ext cx="9017158" cy="1036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Grp="1" noChangeAspect="1" noChangeArrowheads="1"/>
          </p:cNvPicPr>
          <p:nvPr>
            <p:ph type="pic" idx="21"/>
          </p:nvPr>
        </p:nvPicPr>
        <p:blipFill>
          <a:blip r:embed="rId3" cstate="print"/>
          <a:srcRect l="31250" t="14834" r="36574" b="11625"/>
          <a:stretch>
            <a:fillRect/>
          </a:stretch>
        </p:blipFill>
        <p:spPr bwMode="auto">
          <a:xfrm>
            <a:off x="11903968" y="2946450"/>
            <a:ext cx="9564554" cy="1045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網站功能介紹"/>
          <p:cNvSpPr txBox="1">
            <a:spLocks/>
          </p:cNvSpPr>
          <p:nvPr/>
        </p:nvSpPr>
        <p:spPr>
          <a:xfrm>
            <a:off x="2230066" y="496344"/>
            <a:ext cx="19419812" cy="2185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668655">
              <a:defRPr sz="11745">
                <a:solidFill>
                  <a:srgbClr val="FFFFFF"/>
                </a:solidFill>
              </a:defRPr>
            </a:lvl1pPr>
          </a:lstStyle>
          <a:p>
            <a:pPr marL="0" marR="0" lvl="0" indent="0" algn="ctr" defTabSz="668655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745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Canela Bold"/>
              </a:rPr>
              <a:t>後台功能介紹</a:t>
            </a:r>
            <a:endParaRPr kumimoji="0" lang="zh-TW" altLang="en-US" sz="11745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Canela Bold"/>
            </a:endParaRPr>
          </a:p>
        </p:txBody>
      </p:sp>
    </p:spTree>
    <p:extLst>
      <p:ext uri="{BB962C8B-B14F-4D97-AF65-F5344CB8AC3E}">
        <p14:creationId xmlns:p14="http://schemas.microsoft.com/office/powerpoint/2010/main" val="9456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流程展示"/>
          <p:cNvSpPr txBox="1">
            <a:spLocks noGrp="1"/>
          </p:cNvSpPr>
          <p:nvPr>
            <p:ph type="title"/>
          </p:nvPr>
        </p:nvSpPr>
        <p:spPr>
          <a:xfrm>
            <a:off x="8098309" y="4762500"/>
            <a:ext cx="9601201" cy="4191000"/>
          </a:xfrm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流程展示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913" y="699052"/>
            <a:ext cx="22040774" cy="121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2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螢幕錄製 2021-05-04 下午9.54.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5269" y="477906"/>
            <a:ext cx="19580087" cy="1223755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開發技術｜使用工具"/>
          <p:cNvSpPr txBox="1">
            <a:spLocks noGrp="1"/>
          </p:cNvSpPr>
          <p:nvPr>
            <p:ph type="title" idx="4294967295"/>
          </p:nvPr>
        </p:nvSpPr>
        <p:spPr>
          <a:xfrm>
            <a:off x="1689099" y="1699913"/>
            <a:ext cx="9829801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開發技術｜使用工具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2" name="es6.png" descr="es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742" y="5038849"/>
            <a:ext cx="4043987" cy="404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1200px-HTML5_logo_and_wordmark.png" descr="1200px-HTML5_logo_and_wordm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2138" y="5278965"/>
            <a:ext cx="3563756" cy="3563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eactjs-logo.png" descr="reactjs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727" y="9579834"/>
            <a:ext cx="5045958" cy="2357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1200px-MySQL.png" descr="1200px-MySQ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13245" y="5857179"/>
            <a:ext cx="6113397" cy="3148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1200px-Node.js_logo.png" descr="1200px-Node.js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68182" y="9321672"/>
            <a:ext cx="4697712" cy="2873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1333446351-460433587_m.png" descr="1333446351-460433587_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44336" y="5216197"/>
            <a:ext cx="2631696" cy="3689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1200px-Adobe_Illustrator_CC_icon.png" descr="1200px-Adobe_Illustrator_CC_ico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607250" y="2224914"/>
            <a:ext cx="2947112" cy="2873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1200px-Adobe_Photoshop_CC_icon.png" descr="1200px-Adobe_Photoshop_CC_icon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501834" y="2154535"/>
            <a:ext cx="3091480" cy="3014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balsamiq_icon.png" descr="balsamiq_icon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27003" y="5963047"/>
            <a:ext cx="3441140" cy="3441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4431f78b1742115d112e87b93af510e8ce32d222.png" descr="4431f78b1742115d112e87b93af510e8ce32d222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581390" y="9499497"/>
            <a:ext cx="10393181" cy="2061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動機"/>
          <p:cNvSpPr txBox="1">
            <a:spLocks noGrp="1"/>
          </p:cNvSpPr>
          <p:nvPr>
            <p:ph type="title"/>
          </p:nvPr>
        </p:nvSpPr>
        <p:spPr>
          <a:xfrm>
            <a:off x="1493425" y="470240"/>
            <a:ext cx="9829801" cy="1733018"/>
          </a:xfrm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93425" y="3291339"/>
            <a:ext cx="989726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常在新聞、媒體上看到拍賣會活動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pic>
        <p:nvPicPr>
          <p:cNvPr id="6" name="Picture 2" descr="免費公益講座】珠寶鑑賞教學+慈善拍賣會｜Accupass 活動通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425" y="5136550"/>
            <a:ext cx="9978886" cy="49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1721548" y="5664445"/>
            <a:ext cx="12192000" cy="26638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想體驗，但沒門路也沒錢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線上拍賣會網站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大家都能體會參與拍賣會的感覺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356" y="3103047"/>
            <a:ext cx="12192000" cy="33286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拍賣會單次活動時間短、舉辦頻率</a:t>
            </a:r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r>
              <a:rPr lang="en-US" altLang="zh-TW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→加入競標功能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平時持續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體驗競價出價的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感覺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61914" y="7213114"/>
            <a:ext cx="12192000" cy="26638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一般競標</a:t>
            </a:r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網站商品項目較雜</a:t>
            </a:r>
            <a:r>
              <a:rPr lang="en-US" altLang="zh-TW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→延續拍賣會商品性質，販售酷東西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動機"/>
          <p:cNvSpPr txBox="1">
            <a:spLocks noGrp="1"/>
          </p:cNvSpPr>
          <p:nvPr>
            <p:ph type="title"/>
          </p:nvPr>
        </p:nvSpPr>
        <p:spPr>
          <a:xfrm>
            <a:off x="1493425" y="470240"/>
            <a:ext cx="9829801" cy="1733018"/>
          </a:xfrm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6986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056" y="4355377"/>
            <a:ext cx="24075887" cy="672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打造結合線上拍賣會與競標的網站</a:t>
            </a:r>
            <a:endParaRPr lang="en-US" altLang="zh-TW" sz="7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上拍賣會－讓使用者體驗出價、即時與別人競標的感覺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專門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販售酷東西的競標網站－讓使用者平時也能享受出價競標的感覺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809749" y="0"/>
            <a:ext cx="20764500" cy="277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zh-TW" altLang="en-US" sz="1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2763996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議程主題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買家目標客群"/>
          <p:cNvSpPr txBox="1">
            <a:spLocks noGrp="1"/>
          </p:cNvSpPr>
          <p:nvPr>
            <p:ph type="title"/>
          </p:nvPr>
        </p:nvSpPr>
        <p:spPr>
          <a:xfrm>
            <a:off x="1666303" y="2425349"/>
            <a:ext cx="9829801" cy="1733018"/>
          </a:xfrm>
          <a:prstGeom prst="rect">
            <a:avLst/>
          </a:prstGeom>
        </p:spPr>
        <p:txBody>
          <a:bodyPr/>
          <a:lstStyle/>
          <a:p>
            <a:r>
              <a:t>買家目標客群</a:t>
            </a:r>
          </a:p>
        </p:txBody>
      </p:sp>
      <p:sp>
        <p:nvSpPr>
          <p:cNvPr id="219" name="賣家目標客群"/>
          <p:cNvSpPr txBox="1"/>
          <p:nvPr/>
        </p:nvSpPr>
        <p:spPr>
          <a:xfrm>
            <a:off x="13106238" y="1546099"/>
            <a:ext cx="9829801" cy="1733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825500">
              <a:lnSpc>
                <a:spcPct val="70000"/>
              </a:lnSpc>
              <a:spcBef>
                <a:spcPts val="0"/>
              </a:spcBef>
              <a:defRPr sz="82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賣家目標客群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OGO"/>
          <p:cNvSpPr txBox="1">
            <a:spLocks noGrp="1"/>
          </p:cNvSpPr>
          <p:nvPr>
            <p:ph type="title"/>
          </p:nvPr>
        </p:nvSpPr>
        <p:spPr>
          <a:xfrm>
            <a:off x="2057400" y="6325553"/>
            <a:ext cx="20269200" cy="5213153"/>
          </a:xfrm>
          <a:prstGeom prst="rect">
            <a:avLst/>
          </a:prstGeom>
        </p:spPr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顏色規劃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2" name="矩形"/>
          <p:cNvSpPr txBox="1"/>
          <p:nvPr/>
        </p:nvSpPr>
        <p:spPr>
          <a:xfrm>
            <a:off x="1666303" y="2472151"/>
            <a:ext cx="9829801" cy="17330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defTabSz="825500">
              <a:lnSpc>
                <a:spcPct val="70000"/>
              </a:lnSpc>
              <a:spcBef>
                <a:spcPts val="0"/>
              </a:spcBef>
              <a:defRPr sz="8200">
                <a:latin typeface="+mn-lt"/>
                <a:ea typeface="+mn-ea"/>
                <a:cs typeface="+mn-cs"/>
                <a:sym typeface="Canela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影像"/>
          <p:cNvGrpSpPr/>
          <p:nvPr/>
        </p:nvGrpSpPr>
        <p:grpSpPr>
          <a:xfrm>
            <a:off x="7273644" y="1334334"/>
            <a:ext cx="13800393" cy="11047332"/>
            <a:chOff x="0" y="0"/>
            <a:chExt cx="13800391" cy="11047331"/>
          </a:xfrm>
        </p:grpSpPr>
        <p:pic>
          <p:nvPicPr>
            <p:cNvPr id="226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3546392" cy="107171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5" name="影像" descr="影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800392" cy="11047332"/>
            </a:xfrm>
            <a:prstGeom prst="rect">
              <a:avLst/>
            </a:prstGeom>
            <a:effectLst/>
          </p:spPr>
        </p:pic>
      </p:grpSp>
      <p:sp>
        <p:nvSpPr>
          <p:cNvPr id="228" name="常見電商配色參考"/>
          <p:cNvSpPr txBox="1"/>
          <p:nvPr/>
        </p:nvSpPr>
        <p:spPr>
          <a:xfrm>
            <a:off x="1267105" y="1622182"/>
            <a:ext cx="506267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lnSpc>
                <a:spcPct val="100000"/>
              </a:lnSpc>
              <a:spcBef>
                <a:spcPts val="0"/>
              </a:spcBef>
              <a:defRPr sz="8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常見電商配色參考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321</Words>
  <Application>Microsoft Office PowerPoint</Application>
  <PresentationFormat>自訂</PresentationFormat>
  <Paragraphs>112</Paragraphs>
  <Slides>27</Slides>
  <Notes>6</Notes>
  <HiddenSlides>1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Canela Bold</vt:lpstr>
      <vt:lpstr>Canela Deck Bold</vt:lpstr>
      <vt:lpstr>Canela Deck Regular</vt:lpstr>
      <vt:lpstr>Canela Regular</vt:lpstr>
      <vt:lpstr>Helvetica Neue</vt:lpstr>
      <vt:lpstr>Proxima Nova</vt:lpstr>
      <vt:lpstr>Proxima Nova Medium</vt:lpstr>
      <vt:lpstr>微軟正黑體</vt:lpstr>
      <vt:lpstr>Arial</vt:lpstr>
      <vt:lpstr>29_Lookbook</vt:lpstr>
      <vt:lpstr>PowerPoint 簡報</vt:lpstr>
      <vt:lpstr>組員介紹</vt:lpstr>
      <vt:lpstr>開發技術｜使用工具</vt:lpstr>
      <vt:lpstr>動機</vt:lpstr>
      <vt:lpstr>動機</vt:lpstr>
      <vt:lpstr>PowerPoint 簡報</vt:lpstr>
      <vt:lpstr>買家目標客群</vt:lpstr>
      <vt:lpstr>顏色規劃 &amp; LOGO</vt:lpstr>
      <vt:lpstr>PowerPoint 簡報</vt:lpstr>
      <vt:lpstr>PowerPoint 簡報</vt:lpstr>
      <vt:lpstr>PowerPoint 簡報</vt:lpstr>
      <vt:lpstr>PowerPoint 簡報</vt:lpstr>
      <vt:lpstr>網站架構</vt:lpstr>
      <vt:lpstr>競標</vt:lpstr>
      <vt:lpstr>PowerPoint 簡報</vt:lpstr>
      <vt:lpstr>PowerPoint 簡報</vt:lpstr>
      <vt:lpstr>PowerPoint 簡報</vt:lpstr>
      <vt:lpstr>PowerPoint 簡報</vt:lpstr>
      <vt:lpstr>網站功能介紹</vt:lpstr>
      <vt:lpstr>PowerPoint 簡報</vt:lpstr>
      <vt:lpstr>PowerPoint 簡報</vt:lpstr>
      <vt:lpstr>PowerPoint 簡報</vt:lpstr>
      <vt:lpstr>PowerPoint 簡報</vt:lpstr>
      <vt:lpstr>PowerPoint 簡報</vt:lpstr>
      <vt:lpstr>流程展示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19</cp:revision>
  <dcterms:modified xsi:type="dcterms:W3CDTF">2021-05-05T01:57:45Z</dcterms:modified>
</cp:coreProperties>
</file>